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6"/>
  </p:notesMasterIdLst>
  <p:handoutMasterIdLst>
    <p:handoutMasterId r:id="rId67"/>
  </p:handoutMasterIdLst>
  <p:sldIdLst>
    <p:sldId id="256" r:id="rId2"/>
    <p:sldId id="1387" r:id="rId3"/>
    <p:sldId id="1802" r:id="rId4"/>
    <p:sldId id="1840" r:id="rId5"/>
    <p:sldId id="1842" r:id="rId6"/>
    <p:sldId id="1795" r:id="rId7"/>
    <p:sldId id="1841" r:id="rId8"/>
    <p:sldId id="1843" r:id="rId9"/>
    <p:sldId id="1844" r:id="rId10"/>
    <p:sldId id="1845" r:id="rId11"/>
    <p:sldId id="1846" r:id="rId12"/>
    <p:sldId id="1847" r:id="rId13"/>
    <p:sldId id="1848" r:id="rId14"/>
    <p:sldId id="1849" r:id="rId15"/>
    <p:sldId id="1850" r:id="rId16"/>
    <p:sldId id="1851" r:id="rId17"/>
    <p:sldId id="1852" r:id="rId18"/>
    <p:sldId id="1853" r:id="rId19"/>
    <p:sldId id="1854" r:id="rId20"/>
    <p:sldId id="1855" r:id="rId21"/>
    <p:sldId id="1856" r:id="rId22"/>
    <p:sldId id="1857" r:id="rId23"/>
    <p:sldId id="1858" r:id="rId24"/>
    <p:sldId id="1859" r:id="rId25"/>
    <p:sldId id="1860" r:id="rId26"/>
    <p:sldId id="1861" r:id="rId27"/>
    <p:sldId id="1863" r:id="rId28"/>
    <p:sldId id="1864" r:id="rId29"/>
    <p:sldId id="1865" r:id="rId30"/>
    <p:sldId id="1867" r:id="rId31"/>
    <p:sldId id="1866" r:id="rId32"/>
    <p:sldId id="1868" r:id="rId33"/>
    <p:sldId id="1869" r:id="rId34"/>
    <p:sldId id="1870" r:id="rId35"/>
    <p:sldId id="1872" r:id="rId36"/>
    <p:sldId id="1873" r:id="rId37"/>
    <p:sldId id="1871" r:id="rId38"/>
    <p:sldId id="1874" r:id="rId39"/>
    <p:sldId id="1875" r:id="rId40"/>
    <p:sldId id="1877" r:id="rId41"/>
    <p:sldId id="1878" r:id="rId42"/>
    <p:sldId id="1879" r:id="rId43"/>
    <p:sldId id="1880" r:id="rId44"/>
    <p:sldId id="1881" r:id="rId45"/>
    <p:sldId id="1882" r:id="rId46"/>
    <p:sldId id="1883" r:id="rId47"/>
    <p:sldId id="1884" r:id="rId48"/>
    <p:sldId id="1885" r:id="rId49"/>
    <p:sldId id="1886" r:id="rId50"/>
    <p:sldId id="1887" r:id="rId51"/>
    <p:sldId id="1888" r:id="rId52"/>
    <p:sldId id="1889" r:id="rId53"/>
    <p:sldId id="1890" r:id="rId54"/>
    <p:sldId id="1891" r:id="rId55"/>
    <p:sldId id="1892" r:id="rId56"/>
    <p:sldId id="1893" r:id="rId57"/>
    <p:sldId id="1894" r:id="rId58"/>
    <p:sldId id="1895" r:id="rId59"/>
    <p:sldId id="1896" r:id="rId60"/>
    <p:sldId id="1897" r:id="rId61"/>
    <p:sldId id="1898" r:id="rId62"/>
    <p:sldId id="1899" r:id="rId63"/>
    <p:sldId id="1900" r:id="rId64"/>
    <p:sldId id="715" r:id="rId6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4" autoAdjust="0"/>
    <p:restoredTop sz="94706" autoAdjust="0"/>
  </p:normalViewPr>
  <p:slideViewPr>
    <p:cSldViewPr snapToGrid="0">
      <p:cViewPr varScale="1">
        <p:scale>
          <a:sx n="81" d="100"/>
          <a:sy n="81" d="100"/>
        </p:scale>
        <p:origin x="77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5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5972E6-0498-4D55-842E-7A49A5C1BA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6C62C-1CED-4E59-8DBB-C50525C3AA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04/2/2020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1A5F6-F923-4074-9AA5-BD4FE41E49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19674-55F6-41D0-8599-77665D4FAC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969583-6752-4CDC-B5A3-CACBDCE341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70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6DDD6E-C917-4A14-8173-A545801DF30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281F7D-0DBE-472C-9E5B-DB6A655B8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foo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89" y="243611"/>
            <a:ext cx="4818644" cy="557937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541819" y="883517"/>
            <a:ext cx="6024160" cy="1271636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3000" b="1" cap="all" baseline="0">
                <a:solidFill>
                  <a:srgbClr val="2A3620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THE</a:t>
            </a:r>
            <a:br>
              <a:rPr lang="en-US" dirty="0"/>
            </a:b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IN THIS SPACE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41819" y="2162078"/>
            <a:ext cx="6024160" cy="9628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EBA12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Subtitle In This Space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602018" y="5811509"/>
            <a:ext cx="10892124" cy="11481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 userDrawn="1"/>
        </p:nvSpPr>
        <p:spPr>
          <a:xfrm>
            <a:off x="0" y="6526953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Minion Pro"/>
                <a:cs typeface="Minion Pro"/>
              </a:rPr>
              <a:t>LADDEY, CLARK &amp; RYAN LLP - 60 BLUE HERON ROAD, SUITE 300, SPARTA, NJ 07871  /  TEL: (973) 729-1880  /  </a:t>
            </a:r>
            <a:r>
              <a:rPr lang="en-US" sz="900" dirty="0">
                <a:solidFill>
                  <a:srgbClr val="EBA121"/>
                </a:solidFill>
                <a:latin typeface="Minion Pro"/>
                <a:cs typeface="Minion Pro"/>
              </a:rPr>
              <a:t>WWW.LCRLAW.COM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602018" y="5926666"/>
            <a:ext cx="10892124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PERSONAL INJURY  /  GOVERNMENT SERVICES  /  EMPLOYMENT AND LABOR  /  BUSINESS LAW  /  COMMERCIAL LITIGATION  /  </a:t>
            </a:r>
          </a:p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ENVIRONMENTAL LAW  /  WORKERS’ COMPENSATION  /  LAND USE AND ZONING  /  TRUSTS, ESTATES AND WILLS</a:t>
            </a:r>
          </a:p>
        </p:txBody>
      </p:sp>
    </p:spTree>
    <p:extLst>
      <p:ext uri="{BB962C8B-B14F-4D97-AF65-F5344CB8AC3E}">
        <p14:creationId xmlns:p14="http://schemas.microsoft.com/office/powerpoint/2010/main" val="247216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0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3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1230420" y="923636"/>
            <a:ext cx="3458505" cy="2439940"/>
          </a:xfrm>
          <a:prstGeom prst="rect">
            <a:avLst/>
          </a:prstGeom>
          <a:solidFill>
            <a:srgbClr val="FFCF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1" name="Rectangle 20"/>
          <p:cNvSpPr/>
          <p:nvPr userDrawn="1"/>
        </p:nvSpPr>
        <p:spPr>
          <a:xfrm>
            <a:off x="1713860" y="1447800"/>
            <a:ext cx="1532209" cy="930564"/>
          </a:xfrm>
          <a:prstGeom prst="rect">
            <a:avLst/>
          </a:prstGeom>
          <a:solidFill>
            <a:srgbClr val="2A3620"/>
          </a:solidFill>
          <a:ln w="57150" cap="sq" cmpd="sng">
            <a:miter lim="800000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TextBox 8"/>
          <p:cNvSpPr txBox="1"/>
          <p:nvPr userDrawn="1"/>
        </p:nvSpPr>
        <p:spPr>
          <a:xfrm>
            <a:off x="0" y="6526953"/>
            <a:ext cx="12192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Minion Pro"/>
                <a:cs typeface="Minion Pro"/>
              </a:rPr>
              <a:t>LADDEY, CLARK &amp; RYAN LLP - 60 BLUE HERON ROAD, SUITE 300, SPARTA, NJ 07871  /  TEL: (973) 729-1880  /  </a:t>
            </a:r>
            <a:r>
              <a:rPr lang="en-US" sz="900" dirty="0">
                <a:solidFill>
                  <a:srgbClr val="EA9922"/>
                </a:solidFill>
                <a:latin typeface="Minion Pro"/>
                <a:cs typeface="Minion Pro"/>
              </a:rPr>
              <a:t>WWW.LCRLAW.COM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602018" y="5811509"/>
            <a:ext cx="10892124" cy="11481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20889" y="700424"/>
            <a:ext cx="2026868" cy="1270000"/>
          </a:xfrm>
          <a:prstGeom prst="rect">
            <a:avLst/>
          </a:prstGeom>
          <a:solidFill>
            <a:srgbClr val="EBA121"/>
          </a:solidFill>
          <a:ln w="57150" cap="sq" cmpd="sng">
            <a:miter lim="800000"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4" name="TextBox 23"/>
          <p:cNvSpPr txBox="1"/>
          <p:nvPr userDrawn="1"/>
        </p:nvSpPr>
        <p:spPr>
          <a:xfrm>
            <a:off x="612281" y="828517"/>
            <a:ext cx="2160284" cy="1025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1050" spc="0" dirty="0">
                <a:solidFill>
                  <a:schemeClr val="bg1"/>
                </a:solidFill>
                <a:latin typeface="Arial"/>
                <a:cs typeface="Arial"/>
              </a:rPr>
              <a:t>COMMITTED</a:t>
            </a:r>
            <a:r>
              <a:rPr lang="en-US" sz="1050" spc="0" baseline="0" dirty="0">
                <a:solidFill>
                  <a:schemeClr val="bg1"/>
                </a:solidFill>
                <a:latin typeface="Arial"/>
                <a:cs typeface="Arial"/>
              </a:rPr>
              <a:t> TO THE</a:t>
            </a:r>
          </a:p>
          <a:p>
            <a:pPr algn="l">
              <a:lnSpc>
                <a:spcPct val="80000"/>
              </a:lnSpc>
            </a:pPr>
            <a:r>
              <a:rPr lang="en-US" sz="2000" spc="0" baseline="0" dirty="0">
                <a:solidFill>
                  <a:srgbClr val="FFCF65"/>
                </a:solidFill>
                <a:latin typeface="Arial"/>
                <a:cs typeface="Arial"/>
              </a:rPr>
              <a:t>SUCCESS</a:t>
            </a:r>
          </a:p>
          <a:p>
            <a:pPr algn="l">
              <a:lnSpc>
                <a:spcPct val="80000"/>
              </a:lnSpc>
            </a:pPr>
            <a:r>
              <a:rPr lang="en-US" sz="1050" spc="0" baseline="0" dirty="0">
                <a:solidFill>
                  <a:schemeClr val="bg1"/>
                </a:solidFill>
                <a:latin typeface="Arial"/>
                <a:cs typeface="Arial"/>
              </a:rPr>
              <a:t>OF OUR</a:t>
            </a:r>
          </a:p>
          <a:p>
            <a:pPr algn="l">
              <a:lnSpc>
                <a:spcPct val="80000"/>
              </a:lnSpc>
            </a:pPr>
            <a:r>
              <a:rPr lang="en-US" sz="1700" spc="0" baseline="0" dirty="0">
                <a:solidFill>
                  <a:schemeClr val="bg1"/>
                </a:solidFill>
                <a:latin typeface="Arial"/>
                <a:cs typeface="Arial"/>
              </a:rPr>
              <a:t>CLIENTS &amp;</a:t>
            </a:r>
          </a:p>
          <a:p>
            <a:pPr algn="l">
              <a:lnSpc>
                <a:spcPct val="75000"/>
              </a:lnSpc>
            </a:pPr>
            <a:r>
              <a:rPr lang="en-US" sz="1700" spc="0" baseline="0" dirty="0">
                <a:solidFill>
                  <a:schemeClr val="bg1"/>
                </a:solidFill>
                <a:latin typeface="Arial"/>
                <a:cs typeface="Arial"/>
              </a:rPr>
              <a:t>COMMUNITY</a:t>
            </a:r>
            <a:r>
              <a:rPr lang="en-US" sz="1800" spc="0" baseline="0" dirty="0">
                <a:solidFill>
                  <a:schemeClr val="bg1"/>
                </a:solidFill>
                <a:latin typeface="Arial"/>
                <a:cs typeface="Arial"/>
              </a:rPr>
              <a:t>.</a:t>
            </a:r>
            <a:endParaRPr lang="en-US" sz="1800" spc="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5" name="Title 1"/>
          <p:cNvSpPr>
            <a:spLocks noGrp="1"/>
          </p:cNvSpPr>
          <p:nvPr>
            <p:ph type="ctrTitle" hasCustomPrompt="1"/>
          </p:nvPr>
        </p:nvSpPr>
        <p:spPr>
          <a:xfrm>
            <a:off x="5541819" y="768062"/>
            <a:ext cx="6024160" cy="1271636"/>
          </a:xfrm>
          <a:prstGeom prst="rect">
            <a:avLst/>
          </a:prstGeom>
        </p:spPr>
        <p:txBody>
          <a:bodyPr/>
          <a:lstStyle>
            <a:lvl1pPr algn="l">
              <a:lnSpc>
                <a:spcPct val="85000"/>
              </a:lnSpc>
              <a:defRPr sz="3000" b="1" cap="all" baseline="0">
                <a:solidFill>
                  <a:srgbClr val="2A3620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THE</a:t>
            </a:r>
            <a:br>
              <a:rPr lang="en-US" dirty="0"/>
            </a:br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IN THIS SPACE</a:t>
            </a:r>
          </a:p>
        </p:txBody>
      </p:sp>
      <p:sp>
        <p:nvSpPr>
          <p:cNvPr id="2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541819" y="2046623"/>
            <a:ext cx="6024160" cy="96289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EBA12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Enter Subtitle In This Space</a:t>
            </a:r>
          </a:p>
        </p:txBody>
      </p:sp>
      <p:pic>
        <p:nvPicPr>
          <p:cNvPr id="2" name="Picture 1" descr="family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564" y="533401"/>
            <a:ext cx="1368685" cy="849742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 cmpd="sng">
            <a:solidFill>
              <a:srgbClr val="FFFFFF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contourClr>
              <a:srgbClr val="FFFFFF"/>
            </a:contourClr>
          </a:sp3d>
        </p:spPr>
      </p:pic>
      <p:pic>
        <p:nvPicPr>
          <p:cNvPr id="4" name="Picture 3" descr="cour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3276601"/>
            <a:ext cx="3103171" cy="1926591"/>
          </a:xfrm>
          <a:prstGeom prst="rect">
            <a:avLst/>
          </a:prstGeom>
          <a:ln w="57150" cap="sq" cmpd="sng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 descr="shakinghands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275" y="1844194"/>
            <a:ext cx="2626975" cy="1630946"/>
          </a:xfrm>
          <a:prstGeom prst="rect">
            <a:avLst/>
          </a:prstGeom>
          <a:ln w="57150" cap="sq" cmpd="sng">
            <a:solidFill>
              <a:schemeClr val="bg1"/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/>
          <p:cNvSpPr txBox="1"/>
          <p:nvPr userDrawn="1"/>
        </p:nvSpPr>
        <p:spPr>
          <a:xfrm>
            <a:off x="602018" y="5926666"/>
            <a:ext cx="10892124" cy="41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PERSONAL INJURY  /  GOVERNMENT SERVICES  /  EMPLOYMENT AND LABOR  /  BUSINESS LAW  /  COMMERCIAL LITIGATION  /  </a:t>
            </a:r>
          </a:p>
          <a:p>
            <a:pPr algn="ctr">
              <a:lnSpc>
                <a:spcPct val="125000"/>
              </a:lnSpc>
            </a:pPr>
            <a:r>
              <a:rPr lang="en-US" sz="850" kern="1200" spc="80" baseline="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ENVIRONMENTAL LAW  /  WORKERS’ COMPENSATION  /  LAND USE AND ZONING  /  TRUSTS, ESTATES AND WILLS</a:t>
            </a:r>
          </a:p>
        </p:txBody>
      </p:sp>
    </p:spTree>
    <p:extLst>
      <p:ext uri="{BB962C8B-B14F-4D97-AF65-F5344CB8AC3E}">
        <p14:creationId xmlns:p14="http://schemas.microsoft.com/office/powerpoint/2010/main" val="574874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846158" y="1888144"/>
            <a:ext cx="8403724" cy="982944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000" b="1" cap="all">
                <a:solidFill>
                  <a:srgbClr val="28351B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Enter section Title Here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846158" y="2884599"/>
            <a:ext cx="8403725" cy="1500187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1057051" y="2610704"/>
            <a:ext cx="10108687" cy="11480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602017" y="6526954"/>
            <a:ext cx="10752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LOCAL</a:t>
            </a:r>
            <a:r>
              <a:rPr lang="en-US" sz="1000" baseline="0" dirty="0">
                <a:solidFill>
                  <a:schemeClr val="bg1"/>
                </a:solidFill>
                <a:latin typeface="Minion Pro"/>
                <a:cs typeface="Minion Pro"/>
              </a:rPr>
              <a:t> FOOTPRINT. </a:t>
            </a:r>
            <a:r>
              <a:rPr lang="en-US" sz="1000" baseline="0" dirty="0">
                <a:solidFill>
                  <a:srgbClr val="EA9922"/>
                </a:solidFill>
                <a:latin typeface="Minion Pro"/>
                <a:cs typeface="Minion Pro"/>
              </a:rPr>
              <a:t>BIG IMPACT. </a:t>
            </a:r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/  TEL: (973) 729-1880  / WWW.LCRLAW.COM</a:t>
            </a:r>
            <a:endParaRPr lang="en-US" sz="1000" dirty="0">
              <a:solidFill>
                <a:srgbClr val="EA9922"/>
              </a:solidFill>
              <a:latin typeface="Minion Pro"/>
              <a:cs typeface="Minion Pro"/>
            </a:endParaRPr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9897873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b="1" dirty="0">
              <a:solidFill>
                <a:srgbClr val="28351B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197023" y="6511636"/>
            <a:ext cx="420768" cy="315576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EA99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0057449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pic>
        <p:nvPicPr>
          <p:cNvPr id="11" name="Picture 10" descr="LCR-Logo-Color-Large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690" y="5956955"/>
            <a:ext cx="1474412" cy="833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7147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02018" y="291528"/>
            <a:ext cx="11038117" cy="603957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 b="1" baseline="0">
                <a:solidFill>
                  <a:srgbClr val="28351B"/>
                </a:solidFill>
                <a:latin typeface="Minion Pro"/>
                <a:cs typeface="Minion Pro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2018" y="948362"/>
            <a:ext cx="11038117" cy="53352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FontTx/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602018" y="907094"/>
            <a:ext cx="11038117" cy="11482"/>
          </a:xfrm>
          <a:prstGeom prst="line">
            <a:avLst/>
          </a:prstGeom>
          <a:ln w="28575" cmpd="sng">
            <a:solidFill>
              <a:srgbClr val="EA9922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11354568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602017" y="6526954"/>
            <a:ext cx="107525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LOCAL</a:t>
            </a:r>
            <a:r>
              <a:rPr lang="en-US" sz="1000" baseline="0" dirty="0">
                <a:solidFill>
                  <a:schemeClr val="bg1"/>
                </a:solidFill>
                <a:latin typeface="Minion Pro"/>
                <a:cs typeface="Minion Pro"/>
              </a:rPr>
              <a:t> FOOTPRINT. </a:t>
            </a:r>
            <a:r>
              <a:rPr lang="en-US" sz="1000" baseline="0" dirty="0">
                <a:solidFill>
                  <a:srgbClr val="EA9922"/>
                </a:solidFill>
                <a:latin typeface="Minion Pro"/>
                <a:cs typeface="Minion Pro"/>
              </a:rPr>
              <a:t>BIG IMPACT. </a:t>
            </a:r>
            <a:r>
              <a:rPr lang="en-US" sz="1000" dirty="0">
                <a:solidFill>
                  <a:schemeClr val="bg1"/>
                </a:solidFill>
                <a:latin typeface="Minion Pro"/>
                <a:cs typeface="Minion Pro"/>
              </a:rPr>
              <a:t>/  TEL: (973) 729-1880  / WWW.LCRLAW.COM</a:t>
            </a:r>
            <a:endParaRPr lang="en-US" sz="1000" dirty="0">
              <a:solidFill>
                <a:srgbClr val="EA9922"/>
              </a:solidFill>
              <a:latin typeface="Minion Pro"/>
              <a:cs typeface="Minion Pro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197023" y="6511636"/>
            <a:ext cx="420768" cy="315576"/>
          </a:xfrm>
          <a:prstGeom prst="ellipse">
            <a:avLst/>
          </a:prstGeom>
          <a:solidFill>
            <a:schemeClr val="bg1"/>
          </a:solidFill>
          <a:ln w="19050" cmpd="sng">
            <a:solidFill>
              <a:srgbClr val="EA992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10057449" y="6532612"/>
            <a:ext cx="704016" cy="25932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41BFDA-80D9-594C-9D30-BD1F8718EC1A}" type="slidenum">
              <a:rPr lang="en-US" sz="1000" b="1" smtClean="0">
                <a:solidFill>
                  <a:srgbClr val="28351B"/>
                </a:solidFill>
              </a:rPr>
              <a:pPr/>
              <a:t>‹#›</a:t>
            </a:fld>
            <a:endParaRPr lang="en-US" sz="1000" b="1" dirty="0">
              <a:solidFill>
                <a:srgbClr val="28351B"/>
              </a:solidFill>
            </a:endParaRPr>
          </a:p>
        </p:txBody>
      </p:sp>
      <p:pic>
        <p:nvPicPr>
          <p:cNvPr id="11" name="Picture 10" descr="LCR-Logo-Color-Large-RGB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690" y="5956955"/>
            <a:ext cx="1474412" cy="83354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3658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6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7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5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3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432C1EAB-3C0E-A742-B1F6-B09BE1B6049A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0D9DDC-8C40-D84C-83D6-5DCBFEE58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5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08256" cy="6874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03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5268685" y="499876"/>
            <a:ext cx="6341508" cy="2586981"/>
          </a:xfrm>
        </p:spPr>
        <p:txBody>
          <a:bodyPr/>
          <a:lstStyle/>
          <a:p>
            <a:pPr algn="ctr"/>
            <a:r>
              <a:rPr lang="en-US" sz="4400" b="1" dirty="0">
                <a:solidFill>
                  <a:schemeClr val="accent3">
                    <a:lumMod val="50000"/>
                  </a:schemeClr>
                </a:solidFill>
                <a:latin typeface="Minion Pro"/>
              </a:rPr>
              <a:t>COVID-19, the Vaccine and the Workplace</a:t>
            </a:r>
          </a:p>
          <a:p>
            <a:pPr algn="ctr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Minion Pro"/>
              </a:rPr>
              <a:t>Part 1</a:t>
            </a:r>
          </a:p>
          <a:p>
            <a:pPr algn="ctr"/>
            <a:endParaRPr lang="en-US" sz="2800" b="1" dirty="0">
              <a:latin typeface="Minion Pro"/>
            </a:endParaRPr>
          </a:p>
          <a:p>
            <a:pPr algn="ctr"/>
            <a:r>
              <a:rPr lang="en-US" sz="2800" b="1" dirty="0">
                <a:latin typeface="Minion Pro"/>
              </a:rPr>
              <a:t>March 25, 2021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113200" y="2584532"/>
            <a:ext cx="4518120" cy="23717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rgbClr val="EBA12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6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A355F4-CA1F-4858-8696-C9B1832BE0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991" y="3912928"/>
            <a:ext cx="3501358" cy="164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268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EC0F-36D8-4762-A5D0-4E2FDEE6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3DC5-3CD2-4740-9DA6-24470E665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/>
              <a:t>28 additional confirmed deaths</a:t>
            </a:r>
          </a:p>
        </p:txBody>
      </p:sp>
    </p:spTree>
    <p:extLst>
      <p:ext uri="{BB962C8B-B14F-4D97-AF65-F5344CB8AC3E}">
        <p14:creationId xmlns:p14="http://schemas.microsoft.com/office/powerpoint/2010/main" val="380722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EC0F-36D8-4762-A5D0-4E2FDEE6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3DC5-3CD2-4740-9DA6-24470E665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/>
              <a:t>People hospitalized in the state continue to climb above 2,000 patients</a:t>
            </a:r>
          </a:p>
        </p:txBody>
      </p:sp>
    </p:spTree>
    <p:extLst>
      <p:ext uri="{BB962C8B-B14F-4D97-AF65-F5344CB8AC3E}">
        <p14:creationId xmlns:p14="http://schemas.microsoft.com/office/powerpoint/2010/main" val="3332972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EC0F-36D8-4762-A5D0-4E2FDEE6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3DC5-3CD2-4740-9DA6-24470E665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/>
              <a:t>New Jersey’s 7 day average for new confirmed cases is now 3,339, up 6% from a week ago and 35% from a month ago</a:t>
            </a:r>
          </a:p>
        </p:txBody>
      </p:sp>
    </p:spTree>
    <p:extLst>
      <p:ext uri="{BB962C8B-B14F-4D97-AF65-F5344CB8AC3E}">
        <p14:creationId xmlns:p14="http://schemas.microsoft.com/office/powerpoint/2010/main" val="501817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E54D-9E5B-4842-AF4D-F198197E3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EC4A7-0987-4A57-86CD-69D20E31A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dirty="0"/>
              <a:t>The pressure remains to Slow The Spread!</a:t>
            </a:r>
          </a:p>
        </p:txBody>
      </p:sp>
    </p:spTree>
    <p:extLst>
      <p:ext uri="{BB962C8B-B14F-4D97-AF65-F5344CB8AC3E}">
        <p14:creationId xmlns:p14="http://schemas.microsoft.com/office/powerpoint/2010/main" val="1875735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30FAF-35A1-4593-952A-2D15596A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98EF1-1D3F-4AAE-B640-0A0FDD1E7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5400" dirty="0"/>
              <a:t>Pandemic Fatigue</a:t>
            </a:r>
          </a:p>
        </p:txBody>
      </p:sp>
    </p:spTree>
    <p:extLst>
      <p:ext uri="{BB962C8B-B14F-4D97-AF65-F5344CB8AC3E}">
        <p14:creationId xmlns:p14="http://schemas.microsoft.com/office/powerpoint/2010/main" val="2152891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77B3F-AA88-450C-ADF4-BBE7375C5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99943-0F60-402F-8C96-7C06B141A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Everyone wants to get back to ‘normal,” </a:t>
            </a:r>
          </a:p>
          <a:p>
            <a:pPr algn="ctr"/>
            <a:r>
              <a:rPr lang="en-US" sz="3600" dirty="0"/>
              <a:t>the way life used to be.</a:t>
            </a:r>
          </a:p>
        </p:txBody>
      </p:sp>
    </p:spTree>
    <p:extLst>
      <p:ext uri="{BB962C8B-B14F-4D97-AF65-F5344CB8AC3E}">
        <p14:creationId xmlns:p14="http://schemas.microsoft.com/office/powerpoint/2010/main" val="1080432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New Jersey’s rate of transmission remained 1.09 for a third day.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Any number over 1 indicates that the outbreak continues to grow, with each new case leading to at least one other case.</a:t>
            </a:r>
          </a:p>
        </p:txBody>
      </p:sp>
    </p:spTree>
    <p:extLst>
      <p:ext uri="{BB962C8B-B14F-4D97-AF65-F5344CB8AC3E}">
        <p14:creationId xmlns:p14="http://schemas.microsoft.com/office/powerpoint/2010/main" val="3028574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New Jersey, a state of 9 million people, has reported </a:t>
            </a:r>
          </a:p>
          <a:p>
            <a:pPr algn="ctr"/>
            <a:r>
              <a:rPr lang="en-US" sz="3600" dirty="0"/>
              <a:t>24, 292 residents have died from complications related to </a:t>
            </a:r>
          </a:p>
          <a:p>
            <a:pPr algn="ctr"/>
            <a:r>
              <a:rPr lang="en-US" sz="3600" dirty="0"/>
              <a:t>COVID-19</a:t>
            </a:r>
          </a:p>
        </p:txBody>
      </p:sp>
    </p:spTree>
    <p:extLst>
      <p:ext uri="{BB962C8B-B14F-4D97-AF65-F5344CB8AC3E}">
        <p14:creationId xmlns:p14="http://schemas.microsoft.com/office/powerpoint/2010/main" val="178208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According to the New Jersey State Department of Health, as of Wednesday, the state confirmed nearly 500 cases of the coronavirus from seven different “VARIANTS”:</a:t>
            </a:r>
          </a:p>
        </p:txBody>
      </p:sp>
    </p:spTree>
    <p:extLst>
      <p:ext uri="{BB962C8B-B14F-4D97-AF65-F5344CB8AC3E}">
        <p14:creationId xmlns:p14="http://schemas.microsoft.com/office/powerpoint/2010/main" val="1933858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U.K. Variant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Brazilian Variant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South African Variant</a:t>
            </a:r>
          </a:p>
        </p:txBody>
      </p:sp>
    </p:spTree>
    <p:extLst>
      <p:ext uri="{BB962C8B-B14F-4D97-AF65-F5344CB8AC3E}">
        <p14:creationId xmlns:p14="http://schemas.microsoft.com/office/powerpoint/2010/main" val="2186490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5514" y="116114"/>
            <a:ext cx="8169093" cy="722086"/>
          </a:xfrm>
        </p:spPr>
        <p:txBody>
          <a:bodyPr>
            <a:noAutofit/>
          </a:bodyPr>
          <a:lstStyle/>
          <a:p>
            <a:pPr algn="ctr"/>
            <a:r>
              <a:rPr lang="en-US" sz="4800" dirty="0"/>
              <a:t>Disclaimer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24025" y="1074057"/>
            <a:ext cx="8743950" cy="5181600"/>
          </a:xfrm>
        </p:spPr>
        <p:txBody>
          <a:bodyPr>
            <a:normAutofit fontScale="47500" lnSpcReduction="20000"/>
          </a:bodyPr>
          <a:lstStyle/>
          <a:p>
            <a:r>
              <a:rPr lang="en-US" sz="6100" i="1" dirty="0"/>
              <a:t>The materials contained in this presentation were created by Laddey, Clark &amp; Ryan, LLP, for informational purposes only and are not intended and should not be construed as a substitute for legal advice.</a:t>
            </a:r>
          </a:p>
          <a:p>
            <a:r>
              <a:rPr lang="en-US" sz="6100" i="1" dirty="0"/>
              <a:t>This seminar is not intended to create an attorney-client relationship between you and Laddey, Clark &amp; Ryan, LLP.  </a:t>
            </a:r>
          </a:p>
          <a:p>
            <a:r>
              <a:rPr lang="en-US" sz="6100" i="1" dirty="0"/>
              <a:t>This seminar is not intended to serve as an advertisement or solicitation.</a:t>
            </a:r>
          </a:p>
          <a:p>
            <a:r>
              <a:rPr lang="en-US" sz="6100" i="1" dirty="0"/>
              <a:t>All materials in this seminar are copyrighted © 2021 Laddey, Clark &amp; Ryan, LLP. </a:t>
            </a:r>
          </a:p>
          <a:p>
            <a:r>
              <a:rPr lang="en-US" sz="6100" i="1" dirty="0"/>
              <a:t>The reproduction of any materials contained in this seminar without the permission of Laddey, Clark &amp; Ryan, LLP, is prohibited.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262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According to Dr. Eddy </a:t>
            </a:r>
            <a:r>
              <a:rPr lang="en-US" sz="3600" dirty="0" err="1"/>
              <a:t>Bresnitz</a:t>
            </a:r>
            <a:r>
              <a:rPr lang="en-US" sz="3600" dirty="0"/>
              <a:t>, Medical Advisor to the NJ COVID-19 Response Team, they do not appear to reduce the efficacy of vaccines.</a:t>
            </a:r>
          </a:p>
        </p:txBody>
      </p:sp>
    </p:spTree>
    <p:extLst>
      <p:ext uri="{BB962C8B-B14F-4D97-AF65-F5344CB8AC3E}">
        <p14:creationId xmlns:p14="http://schemas.microsoft.com/office/powerpoint/2010/main" val="1015572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5400" dirty="0"/>
              <a:t>The Vaccine</a:t>
            </a:r>
          </a:p>
        </p:txBody>
      </p:sp>
    </p:spTree>
    <p:extLst>
      <p:ext uri="{BB962C8B-B14F-4D97-AF65-F5344CB8AC3E}">
        <p14:creationId xmlns:p14="http://schemas.microsoft.com/office/powerpoint/2010/main" val="1142296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New Jersey health facilities and vaccine centers have administered about </a:t>
            </a:r>
          </a:p>
          <a:p>
            <a:pPr algn="ctr"/>
            <a:r>
              <a:rPr lang="en-US" sz="3600" dirty="0"/>
              <a:t>3.6 million </a:t>
            </a:r>
          </a:p>
          <a:p>
            <a:pPr algn="ctr"/>
            <a:r>
              <a:rPr lang="en-US" sz="3600" dirty="0"/>
              <a:t>doses of the COVID-19 vaccine</a:t>
            </a:r>
          </a:p>
        </p:txBody>
      </p:sp>
    </p:spTree>
    <p:extLst>
      <p:ext uri="{BB962C8B-B14F-4D97-AF65-F5344CB8AC3E}">
        <p14:creationId xmlns:p14="http://schemas.microsoft.com/office/powerpoint/2010/main" val="3933783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Including about 1.29 million people now considered </a:t>
            </a:r>
          </a:p>
          <a:p>
            <a:pPr algn="ctr"/>
            <a:r>
              <a:rPr lang="en-US" sz="3600" dirty="0"/>
              <a:t>FULLY VACCINATED</a:t>
            </a:r>
          </a:p>
        </p:txBody>
      </p:sp>
    </p:spTree>
    <p:extLst>
      <p:ext uri="{BB962C8B-B14F-4D97-AF65-F5344CB8AC3E}">
        <p14:creationId xmlns:p14="http://schemas.microsoft.com/office/powerpoint/2010/main" val="17278733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Last week, alone, the state reported 500,000 vaccine doses were administered</a:t>
            </a:r>
          </a:p>
        </p:txBody>
      </p:sp>
    </p:spTree>
    <p:extLst>
      <p:ext uri="{BB962C8B-B14F-4D97-AF65-F5344CB8AC3E}">
        <p14:creationId xmlns:p14="http://schemas.microsoft.com/office/powerpoint/2010/main" val="31377349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New Jersey’s goal is to vaccinate 70% of its </a:t>
            </a:r>
          </a:p>
          <a:p>
            <a:pPr algn="ctr"/>
            <a:r>
              <a:rPr lang="en-US" sz="3600" dirty="0"/>
              <a:t>ELIGIBLE ADULTS</a:t>
            </a:r>
          </a:p>
          <a:p>
            <a:pPr algn="ctr"/>
            <a:r>
              <a:rPr lang="en-US" sz="3600" dirty="0"/>
              <a:t>About 4.7 million people</a:t>
            </a:r>
          </a:p>
          <a:p>
            <a:pPr algn="ctr"/>
            <a:r>
              <a:rPr lang="en-US" sz="3600" dirty="0"/>
              <a:t>By the end of May</a:t>
            </a:r>
          </a:p>
        </p:txBody>
      </p:sp>
    </p:spTree>
    <p:extLst>
      <p:ext uri="{BB962C8B-B14F-4D97-AF65-F5344CB8AC3E}">
        <p14:creationId xmlns:p14="http://schemas.microsoft.com/office/powerpoint/2010/main" val="651543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Today, the state reports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18% of the adult population is fully vaccinated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More than half of adults have been administered at least one shot</a:t>
            </a:r>
          </a:p>
        </p:txBody>
      </p:sp>
    </p:spTree>
    <p:extLst>
      <p:ext uri="{BB962C8B-B14F-4D97-AF65-F5344CB8AC3E}">
        <p14:creationId xmlns:p14="http://schemas.microsoft.com/office/powerpoint/2010/main" val="2991988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5400" dirty="0"/>
              <a:t>Getting the Vaccine</a:t>
            </a:r>
          </a:p>
        </p:txBody>
      </p:sp>
    </p:spTree>
    <p:extLst>
      <p:ext uri="{BB962C8B-B14F-4D97-AF65-F5344CB8AC3E}">
        <p14:creationId xmlns:p14="http://schemas.microsoft.com/office/powerpoint/2010/main" val="355886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It don’t come easy!!</a:t>
            </a:r>
          </a:p>
        </p:txBody>
      </p:sp>
    </p:spTree>
    <p:extLst>
      <p:ext uri="{BB962C8B-B14F-4D97-AF65-F5344CB8AC3E}">
        <p14:creationId xmlns:p14="http://schemas.microsoft.com/office/powerpoint/2010/main" val="1171452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The mad dash to input name and zip codes </a:t>
            </a:r>
          </a:p>
          <a:p>
            <a:pPr algn="ctr"/>
            <a:r>
              <a:rPr lang="en-US" sz="3600" dirty="0"/>
              <a:t>for open shots</a:t>
            </a:r>
          </a:p>
        </p:txBody>
      </p:sp>
    </p:spTree>
    <p:extLst>
      <p:ext uri="{BB962C8B-B14F-4D97-AF65-F5344CB8AC3E}">
        <p14:creationId xmlns:p14="http://schemas.microsoft.com/office/powerpoint/2010/main" val="410347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Topics to Be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6066" y="1241128"/>
            <a:ext cx="8842217" cy="4660908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AutoNum type="arabicPeriod"/>
            </a:pPr>
            <a:r>
              <a:rPr lang="en-US" sz="3600" dirty="0"/>
              <a:t>Implementing Vaccine Policies</a:t>
            </a:r>
          </a:p>
          <a:p>
            <a:pPr marL="742950" indent="-742950">
              <a:buAutoNum type="arabicPeriod"/>
            </a:pPr>
            <a:r>
              <a:rPr lang="en-US" sz="3600" dirty="0"/>
              <a:t>Requiring Proof of Vaccination</a:t>
            </a:r>
          </a:p>
          <a:p>
            <a:pPr marL="742950" indent="-742950">
              <a:buAutoNum type="arabicPeriod"/>
            </a:pPr>
            <a:r>
              <a:rPr lang="en-US" sz="3600" dirty="0"/>
              <a:t>Privacy Rights for Employees</a:t>
            </a:r>
          </a:p>
          <a:p>
            <a:pPr marL="742950" indent="-742950">
              <a:buAutoNum type="arabicPeriod"/>
            </a:pPr>
            <a:r>
              <a:rPr lang="en-US" sz="3600" dirty="0"/>
              <a:t>Vaccine Exceptions</a:t>
            </a:r>
          </a:p>
          <a:p>
            <a:pPr marL="742950" indent="-742950">
              <a:buAutoNum type="arabicPeriod"/>
            </a:pPr>
            <a:r>
              <a:rPr lang="en-US" sz="3600" dirty="0"/>
              <a:t>PPE Requirements</a:t>
            </a:r>
          </a:p>
          <a:p>
            <a:pPr marL="742950" indent="-742950">
              <a:buAutoNum type="arabicPeriod"/>
            </a:pPr>
            <a:r>
              <a:rPr lang="en-US" sz="3600" dirty="0"/>
              <a:t>Employee Incentives</a:t>
            </a:r>
          </a:p>
          <a:p>
            <a:pPr marL="742950" indent="-742950">
              <a:buAutoNum type="arabicPeriod"/>
            </a:pPr>
            <a:r>
              <a:rPr lang="en-US" sz="3600" dirty="0"/>
              <a:t>Leave Requests</a:t>
            </a:r>
          </a:p>
          <a:p>
            <a:pPr marL="742950" indent="-742950">
              <a:buAutoNum type="arabicPeriod"/>
            </a:pPr>
            <a:r>
              <a:rPr lang="en-US" sz="3600" dirty="0"/>
              <a:t>Paid Time Off</a:t>
            </a:r>
          </a:p>
          <a:p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956114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9B4A9-8355-41A0-BEE1-58AEF70CD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Morris County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8095E-124C-48DD-B3AE-1C551A7D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Acme Pharmacy,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Oak Ridge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, mhealthappointments.com/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covidappt</a:t>
            </a:r>
            <a:endParaRPr lang="en-US" b="0" i="0" dirty="0">
              <a:solidFill>
                <a:srgbClr val="303030"/>
              </a:solidFill>
              <a:effectLst/>
              <a:latin typeface="Georgia Pro" panose="02040502050405020303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Atlantic Health System: 475 South St.,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Morristown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 333 Route 46 west,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Mountain Lakes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 242 West Parkway,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Pompton Plains.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 atlantichealth.org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CVS Pharmacy: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Chatham 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and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Ledgewood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, 800-746-7287, cvs.com/immunizations/covid-19-vaccine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Rite Aid: 123 E. Main St., Suite 16,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Denville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 480 N.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Beverwyck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 Road,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Lake Hiawatha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 213 South St.,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Morristown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. riteaid.com/pharmacy/covid-qualifier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Sav-on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 Pharmacy,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Morris Plains,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 mhealthappointments.com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ShopRite Pharmacy: 90 Bartley Flanders Road,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Flanders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 178 East Hanover Ave.,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Cedar Knolls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 60 Beaverbrook Road,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Lincoln Park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 808 Route 46 west,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Parsippany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 and 1153 Valley Road,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Stirling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. vaccines.shoprite.com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St. Clare's, Denville and Dover.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Weis Markets pharmacies: 293 U.S. Highway 206,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Flanders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 and 148 Center Grove Road,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Randolph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. weismarkets.com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Zufall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 Health Center, 4 </a:t>
            </a:r>
            <a:r>
              <a:rPr lang="en-US" b="0" i="0" dirty="0" err="1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Atno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 Ave.,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Morristown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, and 18 W. Blackwell St., </a:t>
            </a:r>
            <a:r>
              <a:rPr lang="en-US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Dover</a:t>
            </a:r>
            <a:r>
              <a:rPr lang="en-US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, zufallhealth.org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0949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Sussex County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CVS Pharmacy, </a:t>
            </a:r>
            <a:r>
              <a:rPr lang="en-US" sz="2800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Vernon</a:t>
            </a: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, 800-746-7287, cvs.com/immunizations/covid-19-vaccine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Newton Medical Center, 175 High Street, </a:t>
            </a:r>
            <a:r>
              <a:rPr lang="en-US" sz="2800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Newton</a:t>
            </a: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, atlantichealth.org/conditions-treatments/coronavirus-covid-19/covid-vaccine.html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Rite Aid, 2 Vernon Ave., </a:t>
            </a:r>
            <a:r>
              <a:rPr lang="en-US" sz="2800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Hamburg</a:t>
            </a: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, riteaid.com/pharmacy/covid-qualifier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ShopRite Pharmacy: 90-80 Route 206, </a:t>
            </a:r>
            <a:r>
              <a:rPr lang="en-US" sz="2800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Stanhope</a:t>
            </a: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 270 Route 23, </a:t>
            </a:r>
            <a:r>
              <a:rPr lang="en-US" sz="2800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Franklin</a:t>
            </a: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 125 Water St. (Route 206 north), </a:t>
            </a:r>
            <a:r>
              <a:rPr lang="en-US" sz="2800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Newton</a:t>
            </a: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 18 Village Blvd, </a:t>
            </a:r>
            <a:r>
              <a:rPr lang="en-US" sz="2800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Sparta</a:t>
            </a: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. vaccines.shoprite.com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Sussex County Department of Health &amp; Human Services Division of Health, 37 Plains Road, </a:t>
            </a:r>
            <a:r>
              <a:rPr lang="en-US" sz="2800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Augusta</a:t>
            </a: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, (973) 579-9488, sussex.nj.us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Weis Markets pharmacies: 140 State Route 23, </a:t>
            </a:r>
            <a:r>
              <a:rPr lang="en-US" sz="2800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Franklin</a:t>
            </a: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; and 121 Water St., </a:t>
            </a:r>
            <a:r>
              <a:rPr lang="en-US" sz="2800" b="1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Newton</a:t>
            </a:r>
            <a:r>
              <a:rPr lang="en-US" sz="2800" b="0" i="0" dirty="0">
                <a:solidFill>
                  <a:srgbClr val="303030"/>
                </a:solidFill>
                <a:effectLst/>
                <a:latin typeface="Georgia Pro" panose="02040502050405020303" pitchFamily="18" charset="0"/>
              </a:rPr>
              <a:t>. weismarkets.com</a:t>
            </a:r>
          </a:p>
        </p:txBody>
      </p:sp>
    </p:spTree>
    <p:extLst>
      <p:ext uri="{BB962C8B-B14F-4D97-AF65-F5344CB8AC3E}">
        <p14:creationId xmlns:p14="http://schemas.microsoft.com/office/powerpoint/2010/main" val="35380220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And fortunately, the list of sources grows:</a:t>
            </a:r>
          </a:p>
        </p:txBody>
      </p:sp>
    </p:spTree>
    <p:extLst>
      <p:ext uri="{BB962C8B-B14F-4D97-AF65-F5344CB8AC3E}">
        <p14:creationId xmlns:p14="http://schemas.microsoft.com/office/powerpoint/2010/main" val="37365739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CVS.com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Twitter feeds such as @nj_vaccine and @C19VaxxUpdates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Join the NJ COVID Vaccine Info Facebook page and get your questions answered: bit.ly/3vN55jg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NJ Vaccine Matchmakers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NJ Department of Health</a:t>
            </a:r>
          </a:p>
        </p:txBody>
      </p:sp>
    </p:spTree>
    <p:extLst>
      <p:ext uri="{BB962C8B-B14F-4D97-AF65-F5344CB8AC3E}">
        <p14:creationId xmlns:p14="http://schemas.microsoft.com/office/powerpoint/2010/main" val="36714659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A full list of New Jersey vaccination locations can be found at: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https://covid19.nj.gov/pages/COVID-19-vaccine-locations-for-eligible-recipients</a:t>
            </a:r>
          </a:p>
        </p:txBody>
      </p:sp>
    </p:spTree>
    <p:extLst>
      <p:ext uri="{BB962C8B-B14F-4D97-AF65-F5344CB8AC3E}">
        <p14:creationId xmlns:p14="http://schemas.microsoft.com/office/powerpoint/2010/main" val="36115372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5400" dirty="0"/>
              <a:t>What is an Employer To Do?</a:t>
            </a:r>
          </a:p>
        </p:txBody>
      </p:sp>
    </p:spTree>
    <p:extLst>
      <p:ext uri="{BB962C8B-B14F-4D97-AF65-F5344CB8AC3E}">
        <p14:creationId xmlns:p14="http://schemas.microsoft.com/office/powerpoint/2010/main" val="8051104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5400" dirty="0"/>
              <a:t>What is an Employer Required To Do?</a:t>
            </a:r>
          </a:p>
        </p:txBody>
      </p:sp>
    </p:spTree>
    <p:extLst>
      <p:ext uri="{BB962C8B-B14F-4D97-AF65-F5344CB8AC3E}">
        <p14:creationId xmlns:p14="http://schemas.microsoft.com/office/powerpoint/2010/main" val="27679251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4800" dirty="0"/>
              <a:t>What should the Employer do even if not required to do so by law?</a:t>
            </a:r>
          </a:p>
        </p:txBody>
      </p:sp>
    </p:spTree>
    <p:extLst>
      <p:ext uri="{BB962C8B-B14F-4D97-AF65-F5344CB8AC3E}">
        <p14:creationId xmlns:p14="http://schemas.microsoft.com/office/powerpoint/2010/main" val="15867980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4800" dirty="0"/>
              <a:t>The Workplace</a:t>
            </a:r>
          </a:p>
        </p:txBody>
      </p:sp>
    </p:spTree>
    <p:extLst>
      <p:ext uri="{BB962C8B-B14F-4D97-AF65-F5344CB8AC3E}">
        <p14:creationId xmlns:p14="http://schemas.microsoft.com/office/powerpoint/2010/main" val="7014137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With the exception of places of public accommodation, Employers can return their employees to a safe workplace</a:t>
            </a:r>
          </a:p>
        </p:txBody>
      </p:sp>
    </p:spTree>
    <p:extLst>
      <p:ext uri="{BB962C8B-B14F-4D97-AF65-F5344CB8AC3E}">
        <p14:creationId xmlns:p14="http://schemas.microsoft.com/office/powerpoint/2010/main" val="1489527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/>
              <a:t>Key 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018" y="1241128"/>
            <a:ext cx="10936265" cy="4660908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Consistent, uniform enforcement of all policies—especially those pertaining to discipline—is critical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All employees must be subject to the same discipline in accordance with established, written policies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Reasonable accommodations may be required for certain employees during the COVID-19 pandemic, particularly regarding discipline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2986755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Following Proper Protocols: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Social Distancing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/>
              <a:t>Wearing </a:t>
            </a:r>
            <a:r>
              <a:rPr lang="en-US" sz="3600" dirty="0"/>
              <a:t>of Facemasks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Washing of Hands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Sanitizing Surfaces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Employee Screening</a:t>
            </a:r>
          </a:p>
          <a:p>
            <a:r>
              <a:rPr lang="en-US" dirty="0"/>
              <a:t>* NJ Executive Order 192</a:t>
            </a:r>
          </a:p>
        </p:txBody>
      </p:sp>
    </p:spTree>
    <p:extLst>
      <p:ext uri="{BB962C8B-B14F-4D97-AF65-F5344CB8AC3E}">
        <p14:creationId xmlns:p14="http://schemas.microsoft.com/office/powerpoint/2010/main" val="23471707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Safe workplace conditions are monitored and enforced by:</a:t>
            </a:r>
          </a:p>
          <a:p>
            <a:pPr algn="ctr"/>
            <a:r>
              <a:rPr lang="en-US" sz="3600" dirty="0"/>
              <a:t>NJ State Department of Labor (NJ.GOV/LABOR)</a:t>
            </a:r>
          </a:p>
          <a:p>
            <a:pPr algn="ctr"/>
            <a:r>
              <a:rPr lang="en-US" sz="3600" dirty="0"/>
              <a:t>OSHA: Occupational Safety and Health Administration (OSHA.GOV)</a:t>
            </a:r>
          </a:p>
        </p:txBody>
      </p:sp>
    </p:spTree>
    <p:extLst>
      <p:ext uri="{BB962C8B-B14F-4D97-AF65-F5344CB8AC3E}">
        <p14:creationId xmlns:p14="http://schemas.microsoft.com/office/powerpoint/2010/main" val="203331501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“You have the Right to a Safe Workplace”</a:t>
            </a:r>
          </a:p>
          <a:p>
            <a:r>
              <a:rPr lang="en-US" sz="3600" dirty="0"/>
              <a:t>																-OSHA Website</a:t>
            </a:r>
          </a:p>
        </p:txBody>
      </p:sp>
    </p:spTree>
    <p:extLst>
      <p:ext uri="{BB962C8B-B14F-4D97-AF65-F5344CB8AC3E}">
        <p14:creationId xmlns:p14="http://schemas.microsoft.com/office/powerpoint/2010/main" val="357504576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Executive Order 192: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Imposes requirements on every employer-business, non-profit, governmental and educational entity to take steps to prevent the spread of COVID-19</a:t>
            </a:r>
          </a:p>
        </p:txBody>
      </p:sp>
    </p:spTree>
    <p:extLst>
      <p:ext uri="{BB962C8B-B14F-4D97-AF65-F5344CB8AC3E}">
        <p14:creationId xmlns:p14="http://schemas.microsoft.com/office/powerpoint/2010/main" val="13936679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Executive Order 192: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Is it unlawful to retaliate against an employee for filing a 192 complaint?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86814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4800" dirty="0"/>
              <a:t>An Employee Has COVID-19</a:t>
            </a:r>
          </a:p>
        </p:txBody>
      </p:sp>
    </p:spTree>
    <p:extLst>
      <p:ext uri="{BB962C8B-B14F-4D97-AF65-F5344CB8AC3E}">
        <p14:creationId xmlns:p14="http://schemas.microsoft.com/office/powerpoint/2010/main" val="13255746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NJAC 12:70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Prohibits firing or punishing an employee who requests time off based on a medical professional’s determination that the employee has COVID-19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93267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NJAC 12:70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This applies only during the COVID-19 Pandemic and related Public Health Emergency and State Emergency</a:t>
            </a:r>
          </a:p>
          <a:p>
            <a:pPr algn="ctr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863880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Federal Emergency Paid Sick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Employers “may” provide paid sick leave.   Employers are no longer (after December 31, 2020) required under the Federal Emergency Law to provide paid sick leave. Employer tax credits are available. </a:t>
            </a:r>
          </a:p>
        </p:txBody>
      </p:sp>
    </p:spTree>
    <p:extLst>
      <p:ext uri="{BB962C8B-B14F-4D97-AF65-F5344CB8AC3E}">
        <p14:creationId xmlns:p14="http://schemas.microsoft.com/office/powerpoint/2010/main" val="21841157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NJ Family Leave Act (NJFLA)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If eligible and work for a covered employer, an employee </a:t>
            </a:r>
            <a:r>
              <a:rPr lang="en-US" sz="3600" u="sng" dirty="0"/>
              <a:t>may </a:t>
            </a:r>
            <a:r>
              <a:rPr lang="en-US" sz="3600" dirty="0"/>
              <a:t>be entitled to up to 12 weeks of job protected leave to care for a family member in a two year period.</a:t>
            </a: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400559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Vaccination Policies: Questions to Be Answered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18586"/>
            <a:ext cx="8278588" cy="5165074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Should vaccinated employees be required to continue wearing face coverings, social distancing and employing other mitigation protocols?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Are there alternatives to mandatory vaccination, such as incentives?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Are there additional concerns involving unionized employees?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May employers require some, but not all, employees to be vaccinated?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766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NJ Earned Sick Leave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Most NJ workers are entitled to up to 40 hours of earned sick leave to care for themselves or a family member.  This applies to: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Full time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Part time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Temporary</a:t>
            </a:r>
          </a:p>
        </p:txBody>
      </p:sp>
    </p:spTree>
    <p:extLst>
      <p:ext uri="{BB962C8B-B14F-4D97-AF65-F5344CB8AC3E}">
        <p14:creationId xmlns:p14="http://schemas.microsoft.com/office/powerpoint/2010/main" val="25391082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NJ Temporary Disability Insurance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Benefits can partially replace the employee’s wages when they have to stop work due to an illness or injury, including COVID-19</a:t>
            </a:r>
          </a:p>
        </p:txBody>
      </p:sp>
    </p:spTree>
    <p:extLst>
      <p:ext uri="{BB962C8B-B14F-4D97-AF65-F5344CB8AC3E}">
        <p14:creationId xmlns:p14="http://schemas.microsoft.com/office/powerpoint/2010/main" val="37907076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Workers’ Compensation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If the employee was exposed to COVID-19 in the workplace they </a:t>
            </a:r>
            <a:r>
              <a:rPr lang="en-US" sz="3600" u="sng" dirty="0"/>
              <a:t>may</a:t>
            </a:r>
            <a:r>
              <a:rPr lang="en-US" sz="3600" dirty="0"/>
              <a:t> be eligible for Workers’ Compensation benefits</a:t>
            </a:r>
          </a:p>
        </p:txBody>
      </p:sp>
    </p:spTree>
    <p:extLst>
      <p:ext uri="{BB962C8B-B14F-4D97-AF65-F5344CB8AC3E}">
        <p14:creationId xmlns:p14="http://schemas.microsoft.com/office/powerpoint/2010/main" val="445334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Mandatory Vaccines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Employers do have the legal right to require their employees to be vaccinated against COVID-19</a:t>
            </a:r>
          </a:p>
        </p:txBody>
      </p:sp>
    </p:spTree>
    <p:extLst>
      <p:ext uri="{BB962C8B-B14F-4D97-AF65-F5344CB8AC3E}">
        <p14:creationId xmlns:p14="http://schemas.microsoft.com/office/powerpoint/2010/main" val="27362112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Mandatory Vaccines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But, there are exceptions:</a:t>
            </a:r>
          </a:p>
        </p:txBody>
      </p:sp>
    </p:spTree>
    <p:extLst>
      <p:ext uri="{BB962C8B-B14F-4D97-AF65-F5344CB8AC3E}">
        <p14:creationId xmlns:p14="http://schemas.microsoft.com/office/powerpoint/2010/main" val="50799837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And do you want to mandate the vaccine?</a:t>
            </a:r>
          </a:p>
        </p:txBody>
      </p:sp>
    </p:spTree>
    <p:extLst>
      <p:ext uri="{BB962C8B-B14F-4D97-AF65-F5344CB8AC3E}">
        <p14:creationId xmlns:p14="http://schemas.microsoft.com/office/powerpoint/2010/main" val="165115463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The U.S. Equal Employment Opportunity Commission (EEOC), which is the federal agency that enforces civil rights laws against workplace discrimination, confirmed that employers can mandate employees getting the COVID-19 vaccine</a:t>
            </a:r>
          </a:p>
        </p:txBody>
      </p:sp>
    </p:spTree>
    <p:extLst>
      <p:ext uri="{BB962C8B-B14F-4D97-AF65-F5344CB8AC3E}">
        <p14:creationId xmlns:p14="http://schemas.microsoft.com/office/powerpoint/2010/main" val="253117925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Exceptions include:</a:t>
            </a:r>
          </a:p>
          <a:p>
            <a:pPr algn="ctr"/>
            <a:endParaRPr lang="en-US" sz="3600" dirty="0"/>
          </a:p>
          <a:p>
            <a:pPr marL="742950" indent="-742950" algn="ctr">
              <a:buFont typeface="+mj-lt"/>
              <a:buAutoNum type="arabicPeriod"/>
            </a:pPr>
            <a:r>
              <a:rPr lang="en-US" sz="3600" dirty="0"/>
              <a:t>Documented medical or disability issue</a:t>
            </a:r>
          </a:p>
          <a:p>
            <a:pPr marL="742950" indent="-742950" algn="ctr">
              <a:buFont typeface="+mj-lt"/>
              <a:buAutoNum type="arabicPeriod"/>
            </a:pPr>
            <a:r>
              <a:rPr lang="en-US" sz="3600" dirty="0"/>
              <a:t>A sincerely held religious belief</a:t>
            </a:r>
          </a:p>
        </p:txBody>
      </p:sp>
    </p:spTree>
    <p:extLst>
      <p:ext uri="{BB962C8B-B14F-4D97-AF65-F5344CB8AC3E}">
        <p14:creationId xmlns:p14="http://schemas.microsoft.com/office/powerpoint/2010/main" val="410174274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Personal preference reasons are not recognized under the law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I don’t like needles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I don’t think it is safe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I don’t trust the government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3600" dirty="0"/>
              <a:t>Nobody can tell me what to do!</a:t>
            </a:r>
          </a:p>
        </p:txBody>
      </p:sp>
    </p:spTree>
    <p:extLst>
      <p:ext uri="{BB962C8B-B14F-4D97-AF65-F5344CB8AC3E}">
        <p14:creationId xmlns:p14="http://schemas.microsoft.com/office/powerpoint/2010/main" val="208366715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If an employee can document a medical condition or sincerely held religious belief:</a:t>
            </a:r>
          </a:p>
        </p:txBody>
      </p:sp>
    </p:spTree>
    <p:extLst>
      <p:ext uri="{BB962C8B-B14F-4D97-AF65-F5344CB8AC3E}">
        <p14:creationId xmlns:p14="http://schemas.microsoft.com/office/powerpoint/2010/main" val="95378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Vaccination Policies – Questions to be Answered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18586"/>
            <a:ext cx="8278588" cy="5165074"/>
          </a:xfrm>
        </p:spPr>
        <p:txBody>
          <a:bodyPr>
            <a:norm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May employers implement mandatory vaccination policies?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Are there exceptions for employees with disabilities?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Are there exemptions for employees due to their religious beliefs or practices?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Can employers require proof of vaccination?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Can employees be disciplined if they submit fraudulent evidence of vaccination?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350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“Interactive Process”</a:t>
            </a:r>
          </a:p>
        </p:txBody>
      </p:sp>
    </p:spTree>
    <p:extLst>
      <p:ext uri="{BB962C8B-B14F-4D97-AF65-F5344CB8AC3E}">
        <p14:creationId xmlns:p14="http://schemas.microsoft.com/office/powerpoint/2010/main" val="38033064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“Reasonable accommodation”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Without creating an undue hardship for the Employer</a:t>
            </a:r>
          </a:p>
        </p:txBody>
      </p:sp>
    </p:spTree>
    <p:extLst>
      <p:ext uri="{BB962C8B-B14F-4D97-AF65-F5344CB8AC3E}">
        <p14:creationId xmlns:p14="http://schemas.microsoft.com/office/powerpoint/2010/main" val="62202244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“Direct threat to other workers”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May exclude from the workplace, including termination</a:t>
            </a:r>
          </a:p>
        </p:txBody>
      </p:sp>
    </p:spTree>
    <p:extLst>
      <p:ext uri="{BB962C8B-B14F-4D97-AF65-F5344CB8AC3E}">
        <p14:creationId xmlns:p14="http://schemas.microsoft.com/office/powerpoint/2010/main" val="21028752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BB941-4AEE-40BE-8E52-4EC8217A9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018" y="291528"/>
            <a:ext cx="11038117" cy="1179053"/>
          </a:xfrm>
        </p:spPr>
        <p:txBody>
          <a:bodyPr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65063-565C-43B7-914C-B0E10C832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dirty="0"/>
              <a:t>Foregoing Mandating and </a:t>
            </a:r>
          </a:p>
          <a:p>
            <a:pPr algn="ctr"/>
            <a:r>
              <a:rPr lang="en-US" sz="3600" dirty="0"/>
              <a:t>Focusing on Education and/or Incentives</a:t>
            </a:r>
          </a:p>
        </p:txBody>
      </p:sp>
    </p:spTree>
    <p:extLst>
      <p:ext uri="{BB962C8B-B14F-4D97-AF65-F5344CB8AC3E}">
        <p14:creationId xmlns:p14="http://schemas.microsoft.com/office/powerpoint/2010/main" val="408699317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48344"/>
            <a:ext cx="9144000" cy="73331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Connect with Laddey, Clark and Ryan, LLP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975513" y="1081656"/>
            <a:ext cx="8278588" cy="520200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r>
              <a:rPr lang="en-US" dirty="0"/>
              <a:t>	</a:t>
            </a:r>
            <a:r>
              <a:rPr lang="en-US" sz="2300" dirty="0"/>
              <a:t>	  Like us		     Connect with us		       Follow us</a:t>
            </a: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371" y="1660754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9" y="1660753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42" y="1702935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0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Vaccination Policies – Questions to be Answered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513" y="1118586"/>
            <a:ext cx="8278588" cy="516507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/>
              <a:t>Is time spent being vaccinated compensable?</a:t>
            </a:r>
          </a:p>
          <a:p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What rights of privacy do employees have?</a:t>
            </a:r>
          </a:p>
          <a:p>
            <a:pPr lvl="0"/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How can employers ensure consistent application of vaccination requirements?</a:t>
            </a:r>
          </a:p>
          <a:p>
            <a:pPr lvl="0"/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What impact should employers consider regarding employee morale?</a:t>
            </a:r>
          </a:p>
          <a:p>
            <a:pPr lvl="0"/>
            <a:endParaRPr lang="en-US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/>
              <a:t>What happens if employees suffer side effects from vaccines?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6341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EC0F-36D8-4762-A5D0-4E2FDEE6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3DC5-3CD2-4740-9DA6-24470E665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4000" dirty="0"/>
              <a:t>So where are we today?</a:t>
            </a:r>
          </a:p>
        </p:txBody>
      </p:sp>
    </p:spTree>
    <p:extLst>
      <p:ext uri="{BB962C8B-B14F-4D97-AF65-F5344CB8AC3E}">
        <p14:creationId xmlns:p14="http://schemas.microsoft.com/office/powerpoint/2010/main" val="2600217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EC0F-36D8-4762-A5D0-4E2FDEE6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D3DC5-3CD2-4740-9DA6-24470E665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/>
              <a:t>On Wednesday, New Jersey reported another 3,227 confirmed cases of coronavirus</a:t>
            </a:r>
          </a:p>
        </p:txBody>
      </p:sp>
    </p:spTree>
    <p:extLst>
      <p:ext uri="{BB962C8B-B14F-4D97-AF65-F5344CB8AC3E}">
        <p14:creationId xmlns:p14="http://schemas.microsoft.com/office/powerpoint/2010/main" val="28543395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2376</TotalTime>
  <Words>1682</Words>
  <Application>Microsoft Office PowerPoint</Application>
  <PresentationFormat>Widescreen</PresentationFormat>
  <Paragraphs>300</Paragraphs>
  <Slides>64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70" baseType="lpstr">
      <vt:lpstr>Arial</vt:lpstr>
      <vt:lpstr>Calibri</vt:lpstr>
      <vt:lpstr>Georgia Pro</vt:lpstr>
      <vt:lpstr>Minion Pro</vt:lpstr>
      <vt:lpstr>Wingdings</vt:lpstr>
      <vt:lpstr>1_Office Theme</vt:lpstr>
      <vt:lpstr>PowerPoint Presentation</vt:lpstr>
      <vt:lpstr>Disclaimer</vt:lpstr>
      <vt:lpstr>Topics to Be Covered</vt:lpstr>
      <vt:lpstr>Key Takeaways</vt:lpstr>
      <vt:lpstr>Vaccination Policies: Questions to Be Answered</vt:lpstr>
      <vt:lpstr>Vaccination Policies – Questions to be Answered</vt:lpstr>
      <vt:lpstr>Vaccination Policies – Questions to be Answered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Morris County</vt:lpstr>
      <vt:lpstr>Sussex County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Executive Order 192:</vt:lpstr>
      <vt:lpstr>Executive Order 192:</vt:lpstr>
      <vt:lpstr>PowerPoint Presentation</vt:lpstr>
      <vt:lpstr>NJAC 12:70</vt:lpstr>
      <vt:lpstr>NJAC 12:70</vt:lpstr>
      <vt:lpstr>Federal Emergency Paid Sick Leave</vt:lpstr>
      <vt:lpstr>NJ Family Leave Act (NJFLA)</vt:lpstr>
      <vt:lpstr>NJ Earned Sick Leave</vt:lpstr>
      <vt:lpstr>NJ Temporary Disability Insurance</vt:lpstr>
      <vt:lpstr>Workers’ Compensation</vt:lpstr>
      <vt:lpstr>Mandatory Vaccines</vt:lpstr>
      <vt:lpstr>Mandatory Vaccines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Connect with Laddey, Clark and Ryan, LLP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Charlee L. Gee</dc:creator>
  <cp:lastModifiedBy>Robbin M. Dolan</cp:lastModifiedBy>
  <cp:revision>159</cp:revision>
  <cp:lastPrinted>2021-03-25T15:28:09Z</cp:lastPrinted>
  <dcterms:created xsi:type="dcterms:W3CDTF">2019-04-16T21:05:08Z</dcterms:created>
  <dcterms:modified xsi:type="dcterms:W3CDTF">2021-03-25T15:33:41Z</dcterms:modified>
</cp:coreProperties>
</file>